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4" r:id="rId40"/>
    <p:sldId id="295" r:id="rId41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16:40.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17:03.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Thirty seconds.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17:12.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Circulate. Second commonest failure after missing dimensions: an indicator that measures the neighbour.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them tonight. Open 12 October with the three most common confusions.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48640"/>
            <a:ext cx="786384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4C542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RESEARCH DESIGN I  |  INSIGHT  |  28 SEPTEMBER 2026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640080" y="1188720"/>
            <a:ext cx="7863840" cy="2286000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1325880"/>
            <a:ext cx="7315200" cy="20116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1B2A4A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From concept to variable: operationalization and measurement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749040"/>
            <a:ext cx="54864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Emerson Do Bú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About me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5303520" cy="3383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Emerson Do Bú, social psychologist</a:t>
            </a:r>
            <a:endParaRPr lang="en-US" sz="15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Researcher at the Instituto de Ciências Sociais, Universidade de Lisboa (ICS-ULisboa)</a:t>
            </a:r>
            <a:endParaRPr lang="en-US" sz="15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Postdoc at the School of Medicine, University of Virginia, with Dr. Nao Hagiwara</a:t>
            </a:r>
            <a:endParaRPr lang="en-US" sz="15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of the Health Psychology graduate programme at UEPB, Campina Grande, Brazil</a:t>
            </a:r>
            <a:endParaRPr lang="en-US" sz="15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Editor at SPSR, at Trends in Psychology, and at Paidéia</a:t>
            </a:r>
            <a:endParaRPr lang="en-US" sz="15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 study. Doctors spend less time with Black patients, without noticing it. Scales to measure ageism, fatphobia and ableism</a:t>
            </a:r>
            <a:endParaRPr lang="en-US" sz="1500" dirty="0"/>
          </a:p>
          <a:p>
            <a:pPr marL="342900" indent="-342900">
              <a:lnSpc>
                <a:spcPct val="108000"/>
              </a:lnSpc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Born in Brazil, living in Lisbon</a:t>
            </a:r>
            <a:endParaRPr lang="en-US" sz="1500" dirty="0"/>
          </a:p>
        </p:txBody>
      </p:sp>
      <p:pic>
        <p:nvPicPr>
          <p:cNvPr id="6" name="Image 0" descr="/home/claude/insight/photo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1097280"/>
            <a:ext cx="2651760" cy="25968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C5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80467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SHOW OF HANDS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7863840" cy="1645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rgbClr val="1B2A4A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Did you vote in the last election you were allowed to vote in?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743200"/>
            <a:ext cx="8046720" cy="1828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a)  Yes</a:t>
            </a:r>
            <a:endParaRPr lang="en-US" sz="2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b)  No</a:t>
            </a:r>
            <a:endParaRPr lang="en-US" sz="2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c)  I was not allowed to vote anywhere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C5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80467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SHOW OF HANDS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7863840" cy="1645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rgbClr val="1B2A4A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Did you read or watch news about politics yesterday?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743200"/>
            <a:ext cx="8046720" cy="1828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a)  Yes</a:t>
            </a:r>
            <a:endParaRPr lang="en-US" sz="2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b)  No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C5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80467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SHOW OF HANDS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7863840" cy="1645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dirty="0">
                <a:solidFill>
                  <a:srgbClr val="1B2A4A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Do you consider yourself a politically interested person?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743200"/>
            <a:ext cx="8046720" cy="1828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a)  Yes</a:t>
            </a:r>
            <a:endParaRPr lang="en-US" sz="2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b)  No</a:t>
            </a:r>
            <a:endParaRPr lang="en-US" sz="2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c)  Depends on the week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Three numbers, one room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8046720" cy="3383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question is one way of seeing political interest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number is the real one? There is no number until a rule produces it</a:t>
            </a:r>
            <a:r>
              <a:rPr lang="pt-BR" alt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 is about building that rule on purpose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Four words for the whole class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8046720" cy="3383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</a:t>
            </a:r>
            <a:r>
              <a:rPr lang="pt-BR" alt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idea.</a:t>
            </a:r>
            <a:r>
              <a:rPr lang="pt-BR" alt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</a:t>
            </a: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Political interest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</a:t>
            </a:r>
            <a:r>
              <a:rPr lang="pt-BR" alt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Something you can observe that stands for the idea.</a:t>
            </a:r>
            <a:r>
              <a:rPr lang="pt-BR" alt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</a:t>
            </a: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Voted, or not</a:t>
            </a:r>
            <a:r>
              <a:rPr lang="pt-BR" alt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</a:t>
            </a:r>
            <a:r>
              <a:rPr lang="pt-BR" alt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The indicator with its values, in your data. Voted, yes or no</a:t>
            </a:r>
            <a:r>
              <a:rPr lang="pt-BR" alt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</a:t>
            </a:r>
            <a:r>
              <a:rPr lang="pt-BR" alt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How you get from what you observed to the value. That rule is the measurement</a:t>
            </a:r>
            <a:r>
              <a:rPr lang="pt-BR" alt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...</a:t>
            </a:r>
            <a:endParaRPr lang="pt-BR" altLang="en-US" sz="2000" dirty="0">
              <a:solidFill>
                <a:srgbClr val="1F1F1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548640" y="4617720"/>
            <a:ext cx="75895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Stevens (1946), Science, 103, 677–680.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Where measurement sits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566160" y="1051560"/>
            <a:ext cx="2011680" cy="685800"/>
          </a:xfrm>
          <a:prstGeom prst="rect">
            <a:avLst/>
          </a:prstGeom>
          <a:solidFill>
            <a:srgbClr val="F5F5F5"/>
          </a:solidFill>
          <a:ln w="15875">
            <a:solidFill>
              <a:srgbClr val="1B2A4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3639312" y="1097280"/>
            <a:ext cx="1865376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THEORY</a:t>
            </a:r>
            <a:endParaRPr lang="en-US" sz="12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0" y="2331720"/>
            <a:ext cx="2103120" cy="685800"/>
          </a:xfrm>
          <a:prstGeom prst="rect">
            <a:avLst/>
          </a:prstGeom>
          <a:solidFill>
            <a:srgbClr val="FFFFFF"/>
          </a:solidFill>
          <a:ln w="15875">
            <a:solidFill>
              <a:srgbClr val="1B2A4A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73952" y="2377440"/>
            <a:ext cx="1956816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HYPOTHESES</a:t>
            </a:r>
            <a:endParaRPr lang="en-US" sz="12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predictions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566160" y="3611880"/>
            <a:ext cx="2011680" cy="685800"/>
          </a:xfrm>
          <a:prstGeom prst="rect">
            <a:avLst/>
          </a:prstGeom>
          <a:solidFill>
            <a:srgbClr val="FFFFFF"/>
          </a:solidFill>
          <a:ln w="15875">
            <a:solidFill>
              <a:srgbClr val="1B2A4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639312" y="3657600"/>
            <a:ext cx="1865376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OBSERVATION</a:t>
            </a:r>
            <a:endParaRPr lang="en-US" sz="12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331720"/>
            <a:ext cx="2103120" cy="685800"/>
          </a:xfrm>
          <a:prstGeom prst="rect">
            <a:avLst/>
          </a:prstGeom>
          <a:solidFill>
            <a:srgbClr val="F4C542"/>
          </a:solidFill>
          <a:ln w="15875">
            <a:solidFill>
              <a:srgbClr val="1B2A4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13232" y="2377440"/>
            <a:ext cx="1956816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en-US" sz="12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record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577840" y="1417320"/>
            <a:ext cx="1371600" cy="914400"/>
          </a:xfrm>
          <a:prstGeom prst="line">
            <a:avLst/>
          </a:prstGeom>
          <a:noFill/>
          <a:ln w="19050">
            <a:solidFill>
              <a:srgbClr val="1B2A4A"/>
            </a:solidFill>
            <a:prstDash val="solid"/>
            <a:tailEnd type="triangle"/>
          </a:ln>
        </p:spPr>
      </p:sp>
      <p:sp>
        <p:nvSpPr>
          <p:cNvPr id="14" name="Text 12"/>
          <p:cNvSpPr txBox="1"/>
          <p:nvPr/>
        </p:nvSpPr>
        <p:spPr>
          <a:xfrm>
            <a:off x="5623560" y="1728216"/>
            <a:ext cx="1280160" cy="29260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deduction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 flipH="1">
            <a:off x="5577840" y="3017520"/>
            <a:ext cx="1371600" cy="914400"/>
          </a:xfrm>
          <a:prstGeom prst="line">
            <a:avLst/>
          </a:prstGeom>
          <a:noFill/>
          <a:ln w="19050">
            <a:solidFill>
              <a:srgbClr val="1B2A4A"/>
            </a:solidFill>
            <a:prstDash val="solid"/>
            <a:tailEnd type="triangle"/>
          </a:ln>
        </p:spPr>
      </p:sp>
      <p:sp>
        <p:nvSpPr>
          <p:cNvPr id="16" name="Text 14"/>
          <p:cNvSpPr txBox="1"/>
          <p:nvPr/>
        </p:nvSpPr>
        <p:spPr>
          <a:xfrm>
            <a:off x="5623560" y="3328416"/>
            <a:ext cx="1280160" cy="29260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 flipH="1" flipV="1">
            <a:off x="2194560" y="3017520"/>
            <a:ext cx="1371600" cy="914400"/>
          </a:xfrm>
          <a:prstGeom prst="line">
            <a:avLst/>
          </a:prstGeom>
          <a:noFill/>
          <a:ln w="19050">
            <a:solidFill>
              <a:srgbClr val="1B2A4A"/>
            </a:solidFill>
            <a:prstDash val="solid"/>
            <a:tailEnd type="triangle"/>
          </a:ln>
        </p:spPr>
      </p:sp>
      <p:sp>
        <p:nvSpPr>
          <p:cNvPr id="18" name="Text 16"/>
          <p:cNvSpPr txBox="1"/>
          <p:nvPr/>
        </p:nvSpPr>
        <p:spPr>
          <a:xfrm>
            <a:off x="2240280" y="3328416"/>
            <a:ext cx="1280160" cy="29260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 flipV="1">
            <a:off x="2194560" y="1417320"/>
            <a:ext cx="1371600" cy="914400"/>
          </a:xfrm>
          <a:prstGeom prst="line">
            <a:avLst/>
          </a:prstGeom>
          <a:noFill/>
          <a:ln w="19050">
            <a:solidFill>
              <a:srgbClr val="1B2A4A"/>
            </a:solidFill>
            <a:prstDash val="solid"/>
            <a:tailEnd type="triangle"/>
          </a:ln>
        </p:spPr>
      </p:sp>
      <p:sp>
        <p:nvSpPr>
          <p:cNvPr id="20" name="Text 18"/>
          <p:cNvSpPr txBox="1"/>
          <p:nvPr/>
        </p:nvSpPr>
        <p:spPr>
          <a:xfrm>
            <a:off x="2240280" y="1728216"/>
            <a:ext cx="1280160" cy="292608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induction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315968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is the arrow from what happens to your data. This class is about that one arrow.</a:t>
            </a:r>
            <a:endParaRPr lang="en-US" sz="13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4617720"/>
            <a:ext cx="75895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Adapted from Pereira, Sindic and Camino (2013), Figure 2.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822960"/>
            <a:ext cx="5486400" cy="1463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dirty="0">
                <a:solidFill>
                  <a:srgbClr val="F4C542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01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377440"/>
            <a:ext cx="7863840" cy="1463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From the concept to the variable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The ladder, with political interest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/>
        </p:nvGraphicFramePr>
        <p:xfrm>
          <a:off x="548640" y="1097280"/>
          <a:ext cx="8229600" cy="2880360"/>
        </p:xfrm>
        <a:graphic>
          <a:graphicData uri="http://schemas.openxmlformats.org/drawingml/2006/table">
            <a:tbl>
              <a:tblPr/>
              <a:tblGrid>
                <a:gridCol w="2377440"/>
                <a:gridCol w="5852160"/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Step</a:t>
                      </a:r>
                      <a:endParaRPr lang="en-US" sz="14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Political interest</a:t>
                      </a:r>
                      <a:endParaRPr lang="en-US" sz="14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Concept</a:t>
                      </a:r>
                      <a:endParaRPr lang="en-US" sz="14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Political interest</a:t>
                      </a:r>
                      <a:endParaRPr lang="en-US" sz="14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Definition</a:t>
                      </a:r>
                      <a:endParaRPr lang="en-US" sz="14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How much a person pays attention to public affairs and takes part in them</a:t>
                      </a:r>
                      <a:endParaRPr lang="en-US" sz="14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Dimensions</a:t>
                      </a:r>
                      <a:endParaRPr lang="en-US" sz="14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Attention. Participation</a:t>
                      </a:r>
                      <a:endParaRPr lang="en-US" sz="14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Indicators</a:t>
                      </a:r>
                      <a:endParaRPr lang="en-US" sz="14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Read news about politics yesterday. Voted in the last election</a:t>
                      </a:r>
                      <a:endParaRPr lang="en-US" sz="14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 and values</a:t>
                      </a:r>
                      <a:endParaRPr lang="en-US" sz="14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Attention, yes or no. Participation, yes or no. Or one score from 0 to 2</a:t>
                      </a:r>
                      <a:endParaRPr lang="en-US" sz="14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 of analysis</a:t>
                      </a:r>
                      <a:endParaRPr lang="en-US" sz="14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person</a:t>
                      </a:r>
                      <a:endParaRPr lang="en-US" sz="14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Why dimensions matter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8046720" cy="3383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Religiosity has at least three dimensions. Believing, practising, belonging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Britain many people believe without belonging (Davie, 1994)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 religiosity as church attendance and you call them non-religious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indicator picks one dimension, silently. Name the dimensions first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617720"/>
            <a:ext cx="75895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Davie, G. (1994). Religion in Britain since 1945. Believing without Belonging.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Same concept, different rules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8046720" cy="3383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9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Poverty, absolute. Income below a fixed amount per day. Counts almost nobody in Portugal</a:t>
            </a:r>
            <a:endParaRPr lang="en-US" sz="1900" dirty="0"/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9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Poverty, relative. Income below 60% of the national median. The Eurostat rule. Counts many more</a:t>
            </a:r>
            <a:endParaRPr lang="en-US" sz="1900" dirty="0"/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9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Poverty as deprivation. Cannot afford items on a list of essentials. Counts different people again</a:t>
            </a:r>
            <a:endParaRPr lang="en-US" sz="1900" dirty="0"/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9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 decides who is poor. Choose it for a reason, and write the reason down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617720"/>
            <a:ext cx="75895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Eurostat, at-risk-of-poverty rate, 60% of the national median equivalised income.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C5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80467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EXERCISE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777240"/>
            <a:ext cx="786384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1B2A4A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Your concept, the first three steps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11680"/>
            <a:ext cx="8046720" cy="2743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your concept in one word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it in one sentence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two dimensions, and one observable indicator for each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Most methods sections</a:t>
            </a:r>
            <a:endParaRPr lang="en-US" sz="2600" dirty="0"/>
          </a:p>
        </p:txBody>
      </p:sp>
      <p:pic>
        <p:nvPicPr>
          <p:cNvPr id="5" name="Image 0" descr="/home/claude/insight/memes/meme8_owl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5648" y="1051560"/>
            <a:ext cx="5632704" cy="352044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822960"/>
            <a:ext cx="5486400" cy="1463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dirty="0">
                <a:solidFill>
                  <a:srgbClr val="F4C542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02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377440"/>
            <a:ext cx="7863840" cy="1463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Variables, units, levels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Variable, constant, unit of analysis</a:t>
            </a:r>
            <a:endParaRPr lang="en-US" sz="26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/>
        </p:nvGraphicFramePr>
        <p:xfrm>
          <a:off x="54864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640080"/>
                <a:gridCol w="640080"/>
                <a:gridCol w="640080"/>
                <a:gridCol w="640080"/>
                <a:gridCol w="640080"/>
                <a:gridCol w="640080"/>
                <a:gridCol w="640080"/>
                <a:gridCol w="640080"/>
                <a:gridCol w="640080"/>
                <a:gridCol w="640080"/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Participant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Age, a variable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Sex, a constant here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4864" marR="54864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48640" y="2377440"/>
            <a:ext cx="8046720" cy="21031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9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variable takes different values across the units. A constant does not</a:t>
            </a:r>
            <a:endParaRPr lang="en-US" sz="1900" dirty="0"/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9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constant explains nothing inside your study. If everyone is a nurse, being a nurse explains no difference between them</a:t>
            </a:r>
            <a:endParaRPr lang="en-US" sz="1900" dirty="0"/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9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unit of analysis is what carries the values. Persons, households, countries, speeches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Countries are not people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8046720" cy="3383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9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the states of the United States in 1930, more foreign-born residents went with higher literacy (Robinson, 1950)</a:t>
            </a:r>
            <a:endParaRPr lang="en-US" sz="1900" dirty="0"/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9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persons, the foreign-born were less literate. Immigrants had settled where the schools were good</a:t>
            </a:r>
            <a:endParaRPr lang="en-US" sz="1900" dirty="0"/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9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pattern across countries says nothing about individuals. The ecological fallacy</a:t>
            </a:r>
            <a:endParaRPr lang="en-US" sz="1900" dirty="0"/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9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unit in your question must be the unit in your data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617720"/>
            <a:ext cx="75895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Robinson, W. S. (1950). Ecological correlations and the behavior of individuals. American Sociological Review, 15, 351–357.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Political interest at four levels of measurement</a:t>
            </a:r>
            <a:endParaRPr lang="en-US" sz="26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/>
        </p:nvGraphicFramePr>
        <p:xfrm>
          <a:off x="548640" y="1097280"/>
          <a:ext cx="8229600" cy="2286000"/>
        </p:xfrm>
        <a:graphic>
          <a:graphicData uri="http://schemas.openxmlformats.org/drawingml/2006/table">
            <a:tbl>
              <a:tblPr/>
              <a:tblGrid>
                <a:gridCol w="1463040"/>
                <a:gridCol w="4206240"/>
                <a:gridCol w="2560320"/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Level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Political interest as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can compute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Nominal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Interested, or not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Counts, proportions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Ordinal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at all, hardly, quite, very. The European Social Survey item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Medians. More or less than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Interval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0 to 10 thermometer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Means, differences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Ratio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Minutes of political news per day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Ratios. 'Twice as much'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48640" y="4617720"/>
            <a:ext cx="75895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Stevens, S. S. (1946). On the theory of scales of measurement. Science, 103, 677–680.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Two rules about levels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8046720" cy="3383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can always go down later, from years to age groups. You can never go up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collect at the highest level that is valid and feasible. Ask years, not brackets, if people will answer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agreement from 1 to 5 as a number is a decision. Make it out loud, and be ready to defend it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Small print on the unit of analysis</a:t>
            </a:r>
            <a:endParaRPr lang="en-US" sz="2600" dirty="0"/>
          </a:p>
        </p:txBody>
      </p:sp>
      <p:pic>
        <p:nvPicPr>
          <p:cNvPr id="5" name="Image 0" descr="/home/claude/insight/memes/meme3_headache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5648" y="1051560"/>
            <a:ext cx="5632704" cy="35204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822960"/>
            <a:ext cx="5486400" cy="1463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dirty="0">
                <a:solidFill>
                  <a:srgbClr val="F4C542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03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377440"/>
            <a:ext cx="7863840" cy="1463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Good and bad measures</a:t>
            </a:r>
            <a:endParaRPr lang="en-US" sz="3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Reliability and validity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8046720" cy="3383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Reliability. The same rule gives the same result again. Precision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Validity. The rule captures the concept, and not a neighbour. Aim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Prejudice, not racism. Political interest, not knowledge of Portugal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measure can be reliable and wrong. A bathroom scale that is always two kilos heavy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617720"/>
            <a:ext cx="75895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Carmines, E. G., &amp; Zeller, R. A. (1979). Reliability and Validity Assessment. Sage.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Precision and aim</a:t>
            </a:r>
            <a:endParaRPr lang="en-US" sz="2600" dirty="0"/>
          </a:p>
        </p:txBody>
      </p:sp>
      <p:pic>
        <p:nvPicPr>
          <p:cNvPr id="5" name="Image 0" descr="/home/claude/insight/memes/fig_target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5648" y="1051560"/>
            <a:ext cx="5632704" cy="352044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Checking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8046720" cy="3383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Reliability. Ask the same people twice, two weeks apart. Or two coders, one codebook, count the agreements</a:t>
            </a:r>
            <a:endParaRPr lang="en-US" sz="19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Validity. Does the measure cover the dimensions? Does it agree with a better record? Does it behave as the theory predicts?</a:t>
            </a:r>
            <a:endParaRPr lang="en-US" sz="19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19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countries. Does the item mean the same thing to everyone? That question sits behind every comparison</a:t>
            </a:r>
            <a:endParaRPr lang="en-US" sz="1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C5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80467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PREDICTION, SHOW OF HANDS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914400"/>
            <a:ext cx="7863840" cy="1645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rgbClr val="1B2A4A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1940. Half of a US sample was asked whether the country should allow public speeches against democracy. The other half, whether it should forbid them. Which wording got more support for stopping the speeches?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743200"/>
            <a:ext cx="8046720" cy="18288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a)  'Not allow'</a:t>
            </a:r>
            <a:endParaRPr lang="en-US" sz="2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b)  'Forbid'</a:t>
            </a:r>
            <a:endParaRPr lang="en-US" sz="22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22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c)  About the same</a:t>
            </a:r>
            <a:endParaRPr lang="en-US" sz="2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One word, sixteen points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8046720" cy="3383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62% would not allow the speeches. 46% would forbid them (Rugg, 1941)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country, same year, same speeches. One word changed the rule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wording is part of the instrument. Pre-test it, keep it identical, report it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translation is a wording change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617720"/>
            <a:ext cx="75895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Rugg, D. (1941). Experiments in wording questions. Public Opinion Quarterly, 5, 91–92.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What self-reports add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8046720" cy="3383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say what sounds right.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agree with statements whatever they say. Reverse half of your items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Cultures answer differently. Extremes in one country, the middle of the scale in another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Self-report is a fine tool with known blind spots. Know them</a:t>
            </a:r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What people do, without being asked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8046720" cy="3383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8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floor tiles in front of a museum's most popular exhibit wore out in weeks, elsewhere in years (Webb et al., 1966)</a:t>
            </a:r>
            <a:endParaRPr lang="en-US" sz="1800" dirty="0"/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8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Reaction times reveal attitudes people do not report. The Implicit Association Test</a:t>
            </a:r>
            <a:endParaRPr lang="en-US" sz="1800" dirty="0"/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8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Consultation time as a measure of bias. Doctors spend less time with Black patients and do not know it. Intergroup Time Bias, our work in Brazil, Portugal and the United States</a:t>
            </a:r>
            <a:endParaRPr lang="en-US" sz="1800" dirty="0"/>
          </a:p>
          <a:p>
            <a:pPr marL="342900" indent="-342900">
              <a:lnSpc>
                <a:spcPct val="108000"/>
              </a:lnSpc>
              <a:spcAft>
                <a:spcPts val="1100"/>
              </a:spcAft>
              <a:buSzPct val="100000"/>
              <a:buChar char="•"/>
            </a:pPr>
            <a:r>
              <a:rPr lang="en-US" sz="18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Records kept for other reasons. Nobody performs for the researcher. Ethics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617720"/>
            <a:ext cx="758952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Webb, Campbell, Schwartz &amp; Sechrest (1966). Unobtrusive Measures. Vala, Pereira, Lima &amp; Leyens (2012), Personality and Social Psychology Bulletin, 38, 491–504.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Operationalising 'culture'</a:t>
            </a:r>
            <a:endParaRPr lang="en-US" sz="2600" dirty="0"/>
          </a:p>
        </p:txBody>
      </p:sp>
      <p:pic>
        <p:nvPicPr>
          <p:cNvPr id="5" name="Image 0" descr="/home/claude/insight/memes/meme6_clown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5648" y="1051560"/>
            <a:ext cx="5632704" cy="352044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822960"/>
            <a:ext cx="5486400" cy="1463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dirty="0">
                <a:solidFill>
                  <a:srgbClr val="F4C542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04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377440"/>
            <a:ext cx="7863840" cy="1463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Tools</a:t>
            </a:r>
            <a:endParaRPr lang="en-US" sz="3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The route and the tool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097280"/>
            <a:ext cx="8046720" cy="33832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route is how you answer the question. Watch things happen, or intervene and compare. That is 19 October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tool records the variable. Questionnaire, interview, observation, archive, register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F1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route can use any tool. Quantitative and qualitative describe the tool, not the route</a:t>
            </a:r>
            <a:endParaRPr lang="en-US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Six tools</a:t>
            </a:r>
            <a:endParaRPr lang="en-US" sz="26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/>
        </p:nvGraphicFramePr>
        <p:xfrm>
          <a:off x="548640" y="1097280"/>
          <a:ext cx="8229600" cy="2880360"/>
        </p:xfrm>
        <a:graphic>
          <a:graphicData uri="http://schemas.openxmlformats.org/drawingml/2006/table">
            <a:tbl>
              <a:tblPr/>
              <a:tblGrid>
                <a:gridCol w="2560320"/>
                <a:gridCol w="2834640"/>
                <a:gridCol w="2834640"/>
              </a:tblGrid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Tool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 at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Blind spot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Questionnaires and scales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Attitudes, many people quickly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Says versus does. Wording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Interviews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Meaning, reasons, sequences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Small numbers. Memory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Observation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people actually do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Being watched changes behaviour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Documents and archives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past, institutions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what someone wrote down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Registers and digital traces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Whole populations over time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Only who is in the system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Unobtrusive measures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Behaviour nobody performs for you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Meaning must be inferred</a:t>
                      </a:r>
                      <a:endParaRPr lang="en-US" sz="15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The 60-item questionnaire</a:t>
            </a:r>
            <a:endParaRPr lang="en-US" sz="2600" dirty="0"/>
          </a:p>
        </p:txBody>
      </p:sp>
      <p:pic>
        <p:nvPicPr>
          <p:cNvPr id="5" name="Image 0" descr="/home/claude/insight/memes/meme7_expectation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5648" y="1051560"/>
            <a:ext cx="5632704" cy="352044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822960"/>
            <a:ext cx="5486400" cy="1463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dirty="0">
                <a:solidFill>
                  <a:srgbClr val="F4C542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05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2377440"/>
            <a:ext cx="7863840" cy="14630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Your turn</a:t>
            </a:r>
            <a:endParaRPr lang="en-US" sz="36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C5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80467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EXERCISE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777240"/>
            <a:ext cx="786384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1B2A4A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Your concept, all the way down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11680"/>
            <a:ext cx="8046720" cy="2743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Definition, two dimensions, one indicator each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variable, its values, its level, and the unit of analysis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neighbouring concept your indicator might capture instead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way to check reliability</a:t>
            </a:r>
            <a:endParaRPr lang="en-US" sz="2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48640" y="475488"/>
            <a:ext cx="201168" cy="201168"/>
          </a:xfrm>
          <a:prstGeom prst="rect">
            <a:avLst/>
          </a:prstGeom>
          <a:solidFill>
            <a:srgbClr val="F4C542"/>
          </a:solidFill>
          <a:ln w="12700">
            <a:solidFill>
              <a:srgbClr val="F4C542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914400" y="320040"/>
            <a:ext cx="777240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The ladder, on one page</a:t>
            </a:r>
            <a:endParaRPr lang="en-US" sz="2600" dirty="0"/>
          </a:p>
        </p:txBody>
      </p:sp>
      <p:graphicFrame>
        <p:nvGraphicFramePr>
          <p:cNvPr id="38" name="Table 0"/>
          <p:cNvGraphicFramePr>
            <a:graphicFrameLocks noGrp="1"/>
          </p:cNvGraphicFramePr>
          <p:nvPr/>
        </p:nvGraphicFramePr>
        <p:xfrm>
          <a:off x="54864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6035040"/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Line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 example, housing insecurity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Concept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Housing insecurity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Definition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degree to which a household cannot count on keeping adequate housing over the next year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Dimensions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Affordability. Stability of tenure. Adequacy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Indicators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Rent above 40% of income. Months left on the contract. Persons per room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Variable, values, level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Three ratio variables, or one 0 to 3 count, ordinal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 of analysis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household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Tool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Household survey, plus the rental contract as a document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Neighbour to keep out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Poverty. A well-off household with an ending contract is insecure without being poor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Reliability check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1F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Ask two adults of the same household separately, compare</a:t>
                      </a:r>
                      <a:endParaRPr lang="en-US" sz="1200" dirty="0">
                        <a:latin typeface="Calibri" pitchFamily="34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73152" marR="73152" anchor="t">
                    <a:lnL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C5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321040" y="4773168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457200"/>
            <a:ext cx="804672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B2A4A"/>
                </a:solidFill>
                <a:latin typeface="Arial" panose="020B0604020202090204" pitchFamily="34" charset="0"/>
                <a:ea typeface="Arial" panose="020B0604020202090204" pitchFamily="34" charset="-122"/>
                <a:cs typeface="Arial" panose="020B0604020202090204" pitchFamily="34" charset="-120"/>
              </a:rPr>
              <a:t>ONE-MINUTE PAPER</a:t>
            </a:r>
            <a:endParaRPr lang="en-US" sz="1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777240"/>
            <a:ext cx="7863840" cy="10058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1B2A4A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One thing clearer, one thing still confusing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11680"/>
            <a:ext cx="8046720" cy="2743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sentence each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name needed</a:t>
            </a:r>
            <a:endParaRPr lang="en-US" sz="2000" dirty="0"/>
          </a:p>
          <a:p>
            <a:pPr marL="342900" indent="-342900">
              <a:lnSpc>
                <a:spcPct val="108000"/>
              </a:lnSpc>
              <a:spcAft>
                <a:spcPts val="900"/>
              </a:spcAft>
              <a:buSzPct val="100000"/>
              <a:buChar char="•"/>
            </a:pPr>
            <a:r>
              <a:rPr lang="en-US" sz="2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 it on the desk on your way out</a:t>
            </a:r>
            <a:endParaRPr lang="en-US" sz="2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737360"/>
            <a:ext cx="786384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  <a:ea typeface="Arial Black" panose="020B0A04020102020204" pitchFamily="34" charset="-122"/>
                <a:cs typeface="Arial Black" panose="020B0A04020102020204" pitchFamily="34" charset="-120"/>
              </a:rPr>
              <a:t>See you on 12 October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9181</Words>
  <Application>WPS Presentation</Application>
  <PresentationFormat>On-screen Show (16:9)</PresentationFormat>
  <Paragraphs>509</Paragraphs>
  <Slides>38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5" baseType="lpstr">
      <vt:lpstr>Arial</vt:lpstr>
      <vt:lpstr>SimSun</vt:lpstr>
      <vt:lpstr>Wingdings</vt:lpstr>
      <vt:lpstr>Arial</vt:lpstr>
      <vt:lpstr>Arial</vt:lpstr>
      <vt:lpstr>Arial Black</vt:lpstr>
      <vt:lpstr>Arial Black</vt:lpstr>
      <vt:lpstr>Arial Black</vt:lpstr>
      <vt:lpstr>Calibri</vt:lpstr>
      <vt:lpstr>Helvetica Neue</vt:lpstr>
      <vt:lpstr>Calibri</vt:lpstr>
      <vt:lpstr>Calibri</vt:lpstr>
      <vt:lpstr>Microsoft YaHei</vt:lpstr>
      <vt:lpstr>汉仪旗黑</vt:lpstr>
      <vt:lpstr>Arial Unicode MS</vt:lpstr>
      <vt:lpstr>宋体-简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Design I, 28 September 2026</dc:title>
  <dc:creator>Emerson Do Bú</dc:creator>
  <dc:subject>PptxGenJS Presentation</dc:subject>
  <cp:lastModifiedBy>Ádila Santos</cp:lastModifiedBy>
  <cp:revision>4</cp:revision>
  <dcterms:created xsi:type="dcterms:W3CDTF">2026-10-08T07:23:24Z</dcterms:created>
  <dcterms:modified xsi:type="dcterms:W3CDTF">2026-10-08T07:23:24Z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D168B6767BFBCD1DEC44C76A227278C5_43</vt:lpwstr>
  </property>
  <property fmtid="{D5CDD505-2E9C-101B-9397-08002B2CF9AE}" pid="3" name="KSOProductBuildVer">
    <vt:lpwstr>1033-12.1.25898.25898</vt:lpwstr>
  </property>
</Properties>
</file>